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  <p:sldMasterId id="2147483678" r:id="rId5"/>
    <p:sldMasterId id="2147483683" r:id="rId6"/>
  </p:sldMasterIdLst>
  <p:notesMasterIdLst>
    <p:notesMasterId r:id="rId20"/>
  </p:notesMasterIdLst>
  <p:sldIdLst>
    <p:sldId id="8653" r:id="rId7"/>
    <p:sldId id="8654" r:id="rId8"/>
    <p:sldId id="8644" r:id="rId9"/>
    <p:sldId id="2147478643" r:id="rId10"/>
    <p:sldId id="2147478642" r:id="rId11"/>
    <p:sldId id="2147478641" r:id="rId12"/>
    <p:sldId id="8657" r:id="rId13"/>
    <p:sldId id="8659" r:id="rId14"/>
    <p:sldId id="8660" r:id="rId15"/>
    <p:sldId id="2147478644" r:id="rId16"/>
    <p:sldId id="257" r:id="rId17"/>
    <p:sldId id="2147478639" r:id="rId18"/>
    <p:sldId id="8634" r:id="rId19"/>
  </p:sldIdLst>
  <p:sldSz cx="12192000" cy="6858000"/>
  <p:notesSz cx="7010400" cy="9296400"/>
  <p:embeddedFontLst>
    <p:embeddedFont>
      <p:font typeface="Franklin Gothic Book" panose="020B0503020102020204" pitchFamily="34" charset="0"/>
      <p:regular r:id="rId21"/>
      <p:italic r:id="rId22"/>
    </p:embeddedFont>
    <p:embeddedFont>
      <p:font typeface="Franklin Gothic Medium" panose="020B0603020102020204" pitchFamily="34" charset="0"/>
      <p:regular r:id="rId23"/>
      <p: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37E"/>
    <a:srgbClr val="009EDD"/>
    <a:srgbClr val="004E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91FEBA-D3E4-477A-94F9-EA57B2DC0780}" v="1" dt="2025-10-06T01:43:04.2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9" autoAdjust="0"/>
    <p:restoredTop sz="94660"/>
  </p:normalViewPr>
  <p:slideViewPr>
    <p:cSldViewPr snapToGrid="0">
      <p:cViewPr>
        <p:scale>
          <a:sx n="58" d="100"/>
          <a:sy n="58" d="100"/>
        </p:scale>
        <p:origin x="76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5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Meyer" userId="9a6cb014-1c3b-4ebd-997b-8387913a43f9" providerId="ADAL" clId="{2CCECD2A-2A9F-4ED7-BD7D-8C411E927DC7}"/>
    <pc:docChg chg="modSld">
      <pc:chgData name="Stephanie Meyer" userId="9a6cb014-1c3b-4ebd-997b-8387913a43f9" providerId="ADAL" clId="{2CCECD2A-2A9F-4ED7-BD7D-8C411E927DC7}" dt="2025-10-06T01:43:04.207" v="75"/>
      <pc:docMkLst>
        <pc:docMk/>
      </pc:docMkLst>
      <pc:sldChg chg="modSp mod">
        <pc:chgData name="Stephanie Meyer" userId="9a6cb014-1c3b-4ebd-997b-8387913a43f9" providerId="ADAL" clId="{2CCECD2A-2A9F-4ED7-BD7D-8C411E927DC7}" dt="2025-10-06T01:34:03.474" v="8" actId="20577"/>
        <pc:sldMkLst>
          <pc:docMk/>
          <pc:sldMk cId="2565838374" sldId="8644"/>
        </pc:sldMkLst>
        <pc:spChg chg="mod">
          <ac:chgData name="Stephanie Meyer" userId="9a6cb014-1c3b-4ebd-997b-8387913a43f9" providerId="ADAL" clId="{2CCECD2A-2A9F-4ED7-BD7D-8C411E927DC7}" dt="2025-10-06T01:34:03.474" v="8" actId="20577"/>
          <ac:spMkLst>
            <pc:docMk/>
            <pc:sldMk cId="2565838374" sldId="8644"/>
            <ac:spMk id="2" creationId="{3F4F3598-3FE5-F954-B117-D6EBD6500B49}"/>
          </ac:spMkLst>
        </pc:spChg>
      </pc:sldChg>
      <pc:sldChg chg="modSp mod">
        <pc:chgData name="Stephanie Meyer" userId="9a6cb014-1c3b-4ebd-997b-8387913a43f9" providerId="ADAL" clId="{2CCECD2A-2A9F-4ED7-BD7D-8C411E927DC7}" dt="2025-10-06T01:42:10.521" v="48" actId="20577"/>
        <pc:sldMkLst>
          <pc:docMk/>
          <pc:sldMk cId="1571138964" sldId="8654"/>
        </pc:sldMkLst>
        <pc:spChg chg="mod">
          <ac:chgData name="Stephanie Meyer" userId="9a6cb014-1c3b-4ebd-997b-8387913a43f9" providerId="ADAL" clId="{2CCECD2A-2A9F-4ED7-BD7D-8C411E927DC7}" dt="2025-10-06T01:42:10.521" v="48" actId="20577"/>
          <ac:spMkLst>
            <pc:docMk/>
            <pc:sldMk cId="1571138964" sldId="8654"/>
            <ac:spMk id="2" creationId="{6A5D7951-072F-E283-0B2B-72AFB9334B77}"/>
          </ac:spMkLst>
        </pc:spChg>
      </pc:sldChg>
      <pc:sldChg chg="modSp mod">
        <pc:chgData name="Stephanie Meyer" userId="9a6cb014-1c3b-4ebd-997b-8387913a43f9" providerId="ADAL" clId="{2CCECD2A-2A9F-4ED7-BD7D-8C411E927DC7}" dt="2025-10-06T01:42:47.886" v="74" actId="20577"/>
        <pc:sldMkLst>
          <pc:docMk/>
          <pc:sldMk cId="1602894301" sldId="2147478639"/>
        </pc:sldMkLst>
        <pc:spChg chg="mod">
          <ac:chgData name="Stephanie Meyer" userId="9a6cb014-1c3b-4ebd-997b-8387913a43f9" providerId="ADAL" clId="{2CCECD2A-2A9F-4ED7-BD7D-8C411E927DC7}" dt="2025-10-06T01:42:47.886" v="74" actId="20577"/>
          <ac:spMkLst>
            <pc:docMk/>
            <pc:sldMk cId="1602894301" sldId="2147478639"/>
            <ac:spMk id="3" creationId="{FB56F458-5904-4101-AA94-8810D390E8AE}"/>
          </ac:spMkLst>
        </pc:spChg>
      </pc:sldChg>
      <pc:sldChg chg="addSp modSp">
        <pc:chgData name="Stephanie Meyer" userId="9a6cb014-1c3b-4ebd-997b-8387913a43f9" providerId="ADAL" clId="{2CCECD2A-2A9F-4ED7-BD7D-8C411E927DC7}" dt="2025-10-06T01:43:04.207" v="75"/>
        <pc:sldMkLst>
          <pc:docMk/>
          <pc:sldMk cId="3124852477" sldId="2147478644"/>
        </pc:sldMkLst>
        <pc:spChg chg="add mod">
          <ac:chgData name="Stephanie Meyer" userId="9a6cb014-1c3b-4ebd-997b-8387913a43f9" providerId="ADAL" clId="{2CCECD2A-2A9F-4ED7-BD7D-8C411E927DC7}" dt="2025-10-06T01:43:04.207" v="75"/>
          <ac:spMkLst>
            <pc:docMk/>
            <pc:sldMk cId="3124852477" sldId="2147478644"/>
            <ac:spMk id="3" creationId="{8CD3687A-574A-E77B-D13D-4CCD555AF84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B5DFD9-E7B3-42FE-B607-051515CC6FBC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7FEAED-690C-4A29-A988-8FF1BBF80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81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3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65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4" y="247118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648F-938C-4970-8C67-92D9C09483C9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AB63-BC57-404F-8D9D-F7F5C5D69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648F-938C-4970-8C67-92D9C09483C9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AB63-BC57-404F-8D9D-F7F5C5D69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648F-938C-4970-8C67-92D9C09483C9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AB63-BC57-404F-8D9D-F7F5C5D69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F8EDAA-98E7-6642-A33A-D3C8FD52EB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39" t="11660" r="12577" b="8429"/>
          <a:stretch/>
        </p:blipFill>
        <p:spPr>
          <a:xfrm>
            <a:off x="5397059" y="0"/>
            <a:ext cx="6794941" cy="68471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A4215AB-1C01-4C42-B8DF-68DD841395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7" t="1299" r="41120" b="1482"/>
          <a:stretch/>
        </p:blipFill>
        <p:spPr>
          <a:xfrm>
            <a:off x="1" y="10884"/>
            <a:ext cx="7119772" cy="68471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FF26DA-DA69-3D47-886D-056B0C00D3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778" y="2426907"/>
            <a:ext cx="5806221" cy="2163975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4E1744B-7A7E-1541-9CBF-889BC41AB1CA}"/>
              </a:ext>
            </a:extLst>
          </p:cNvPr>
          <p:cNvSpPr txBox="1">
            <a:spLocks/>
          </p:cNvSpPr>
          <p:nvPr userDrawn="1"/>
        </p:nvSpPr>
        <p:spPr>
          <a:xfrm>
            <a:off x="6514852" y="6392991"/>
            <a:ext cx="601983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solidFill>
                  <a:schemeClr val="bg1"/>
                </a:solidFill>
              </a:rPr>
              <a:t>Blue Cross and Blue Shield is an Independent Licensee of the Blue Cross and Blue Shield Association.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D1AFD7-505C-A649-A245-72122741B25A}"/>
              </a:ext>
            </a:extLst>
          </p:cNvPr>
          <p:cNvSpPr txBox="1"/>
          <p:nvPr userDrawn="1"/>
        </p:nvSpPr>
        <p:spPr>
          <a:xfrm>
            <a:off x="786956" y="2024443"/>
            <a:ext cx="46101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40"/>
              </a:lnSpc>
            </a:pPr>
            <a:r>
              <a:rPr lang="en-US" sz="2400" b="1">
                <a:solidFill>
                  <a:srgbClr val="009AD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Here For What</a:t>
            </a:r>
            <a:br>
              <a:rPr lang="en-US" sz="2400" b="1">
                <a:solidFill>
                  <a:srgbClr val="009ADB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>
                <a:solidFill>
                  <a:srgbClr val="009AD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Comes Next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DB4B5B-D47F-E94B-ACA5-CE0173B1107F}"/>
              </a:ext>
            </a:extLst>
          </p:cNvPr>
          <p:cNvSpPr txBox="1"/>
          <p:nvPr userDrawn="1"/>
        </p:nvSpPr>
        <p:spPr>
          <a:xfrm>
            <a:off x="1448212" y="4234686"/>
            <a:ext cx="4358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000" spc="150" baseline="0">
                <a:solidFill>
                  <a:srgbClr val="6C54A3"/>
                </a:solidFill>
              </a:rPr>
              <a:t>HERE FOR GOOD</a:t>
            </a:r>
            <a:endParaRPr lang="en-US" sz="2000" b="1" spc="150" baseline="0">
              <a:solidFill>
                <a:srgbClr val="6C54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52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48F86E3-6701-C149-801E-E9B9E331BA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40" t="17584" r="6791" b="16148"/>
          <a:stretch/>
        </p:blipFill>
        <p:spPr>
          <a:xfrm>
            <a:off x="0" y="1"/>
            <a:ext cx="12192000" cy="41994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7F745C-3AF4-A441-93DD-3ECE0BC4916A}"/>
              </a:ext>
            </a:extLst>
          </p:cNvPr>
          <p:cNvSpPr/>
          <p:nvPr userDrawn="1"/>
        </p:nvSpPr>
        <p:spPr>
          <a:xfrm rot="5400000">
            <a:off x="-53009" y="53009"/>
            <a:ext cx="4373217" cy="42672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95000">
                <a:schemeClr val="tx1">
                  <a:alpha val="6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661BD9-280C-934A-8246-A1F4616E7E4B}"/>
              </a:ext>
            </a:extLst>
          </p:cNvPr>
          <p:cNvSpPr txBox="1">
            <a:spLocks/>
          </p:cNvSpPr>
          <p:nvPr userDrawn="1"/>
        </p:nvSpPr>
        <p:spPr>
          <a:xfrm>
            <a:off x="6382331" y="6392991"/>
            <a:ext cx="601983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solidFill>
                  <a:schemeClr val="bg1">
                    <a:lumMod val="85000"/>
                  </a:schemeClr>
                </a:solidFill>
              </a:rPr>
              <a:t>Blue Cross and Blue Shield is an Independent Licensee of the Blue Cross and Blue Shield Association.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BEDDB9-F379-1346-87E6-CF9194D6CC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61" y="518164"/>
            <a:ext cx="2274903" cy="847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4E3ABC-7655-3A46-8DC1-F68D36617C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000"/>
          <a:stretch/>
        </p:blipFill>
        <p:spPr>
          <a:xfrm>
            <a:off x="-24713" y="2780885"/>
            <a:ext cx="12216713" cy="3429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77D71A0-93DE-1B49-BE58-FAF5B11DD7E1}"/>
              </a:ext>
            </a:extLst>
          </p:cNvPr>
          <p:cNvSpPr txBox="1"/>
          <p:nvPr userDrawn="1"/>
        </p:nvSpPr>
        <p:spPr>
          <a:xfrm>
            <a:off x="-24713" y="4001887"/>
            <a:ext cx="12192000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440"/>
              </a:lnSpc>
            </a:pPr>
            <a:r>
              <a:rPr lang="en-US" sz="4000" b="1" i="0">
                <a:solidFill>
                  <a:srgbClr val="009AD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 Local Healthcare Partner</a:t>
            </a:r>
          </a:p>
          <a:p>
            <a:pPr algn="ctr">
              <a:lnSpc>
                <a:spcPts val="4440"/>
              </a:lnSpc>
            </a:pPr>
            <a:r>
              <a:rPr lang="en-US" sz="3600" i="0">
                <a:solidFill>
                  <a:srgbClr val="6C54A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That Works For You</a:t>
            </a:r>
            <a:endParaRPr lang="en-US" sz="3600" b="1" i="0">
              <a:solidFill>
                <a:srgbClr val="6C54A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480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oup of people smiling&#10;&#10;Description automatically generated with low confidence">
            <a:extLst>
              <a:ext uri="{FF2B5EF4-FFF2-40B4-BE49-F238E27FC236}">
                <a16:creationId xmlns:a16="http://schemas.microsoft.com/office/drawing/2014/main" id="{89147BB1-95CA-9442-B35C-36BA04707B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9" t="4036" r="4474" b="25267"/>
          <a:stretch/>
        </p:blipFill>
        <p:spPr>
          <a:xfrm flipH="1">
            <a:off x="-1" y="-23749"/>
            <a:ext cx="12191999" cy="4573172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1F8402B-7653-5D47-995D-6D127B6AE0D0}"/>
              </a:ext>
            </a:extLst>
          </p:cNvPr>
          <p:cNvSpPr txBox="1">
            <a:spLocks/>
          </p:cNvSpPr>
          <p:nvPr userDrawn="1"/>
        </p:nvSpPr>
        <p:spPr>
          <a:xfrm>
            <a:off x="6338899" y="6392991"/>
            <a:ext cx="601983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solidFill>
                  <a:schemeClr val="bg1">
                    <a:lumMod val="85000"/>
                  </a:schemeClr>
                </a:solidFill>
              </a:rPr>
              <a:t>Blue Cross and Blue Shield is an Independent Licensee of the Blue Cross and Blue Shield Association.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A04788-7687-DD49-8FA5-1FA33099B9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000" b="13586"/>
          <a:stretch/>
        </p:blipFill>
        <p:spPr>
          <a:xfrm>
            <a:off x="0" y="2949543"/>
            <a:ext cx="12192000" cy="249727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6DE945F-90B9-B743-9AAB-50128F56EC43}"/>
              </a:ext>
            </a:extLst>
          </p:cNvPr>
          <p:cNvGrpSpPr/>
          <p:nvPr userDrawn="1"/>
        </p:nvGrpSpPr>
        <p:grpSpPr>
          <a:xfrm>
            <a:off x="1394253" y="4323429"/>
            <a:ext cx="9471228" cy="1123384"/>
            <a:chOff x="422803" y="2340140"/>
            <a:chExt cx="7103421" cy="1123384"/>
          </a:xfrm>
        </p:grpSpPr>
        <p:pic>
          <p:nvPicPr>
            <p:cNvPr id="12" name="Picture 11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90556A91-C3AC-8644-A94F-E8B79ABA1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5100" y="2483929"/>
              <a:ext cx="754380" cy="90525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2FA786C-09DF-7344-8ACE-8DC90221BEA7}"/>
                </a:ext>
              </a:extLst>
            </p:cNvPr>
            <p:cNvSpPr txBox="1"/>
            <p:nvPr/>
          </p:nvSpPr>
          <p:spPr>
            <a:xfrm>
              <a:off x="422803" y="2340140"/>
              <a:ext cx="3708485" cy="1123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00" b="1">
                  <a:solidFill>
                    <a:srgbClr val="BDDEE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THANK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763A52-C616-E24B-84C4-D35C6445DF6E}"/>
                </a:ext>
              </a:extLst>
            </p:cNvPr>
            <p:cNvSpPr txBox="1"/>
            <p:nvPr/>
          </p:nvSpPr>
          <p:spPr>
            <a:xfrm>
              <a:off x="4440124" y="2340140"/>
              <a:ext cx="3086100" cy="1123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00" b="1">
                  <a:solidFill>
                    <a:srgbClr val="6C54A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YOU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3077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F1B251-A61F-2246-BA4D-2E0CCBA96B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45" t="16371" r="24195" b="1404"/>
          <a:stretch/>
        </p:blipFill>
        <p:spPr>
          <a:xfrm>
            <a:off x="1410145" y="0"/>
            <a:ext cx="10769600" cy="68688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69FB67-FA0F-0445-8FF5-069363C50752}"/>
              </a:ext>
            </a:extLst>
          </p:cNvPr>
          <p:cNvSpPr/>
          <p:nvPr userDrawn="1"/>
        </p:nvSpPr>
        <p:spPr>
          <a:xfrm>
            <a:off x="4312357" y="3843868"/>
            <a:ext cx="7879644" cy="3025017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62000">
                <a:schemeClr val="tx1">
                  <a:alpha val="4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2E96A3-0E82-084A-9FCF-3E0FFBFDA9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7" t="1299" r="41120" b="1482"/>
          <a:stretch/>
        </p:blipFill>
        <p:spPr>
          <a:xfrm>
            <a:off x="1" y="0"/>
            <a:ext cx="7119772" cy="6873232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0837486-60ED-FD45-87CF-461E1C818767}"/>
              </a:ext>
            </a:extLst>
          </p:cNvPr>
          <p:cNvSpPr txBox="1">
            <a:spLocks/>
          </p:cNvSpPr>
          <p:nvPr userDrawn="1"/>
        </p:nvSpPr>
        <p:spPr>
          <a:xfrm>
            <a:off x="6514852" y="6392991"/>
            <a:ext cx="601983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solidFill>
                  <a:schemeClr val="bg1"/>
                </a:solidFill>
              </a:rPr>
              <a:t>Blue Cross and Blue Shield is an Independent Licensee of the Blue Cross and Blue Shield Association.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A873A5C-7CC1-7145-9E1C-422884E8DA7B}"/>
              </a:ext>
            </a:extLst>
          </p:cNvPr>
          <p:cNvGrpSpPr/>
          <p:nvPr userDrawn="1"/>
        </p:nvGrpSpPr>
        <p:grpSpPr>
          <a:xfrm>
            <a:off x="7247354" y="4878622"/>
            <a:ext cx="4944647" cy="1675925"/>
            <a:chOff x="406674" y="2470874"/>
            <a:chExt cx="3708485" cy="167592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8301491-F8FB-9A4F-A66C-B86D17B4C649}"/>
                </a:ext>
              </a:extLst>
            </p:cNvPr>
            <p:cNvSpPr txBox="1"/>
            <p:nvPr/>
          </p:nvSpPr>
          <p:spPr>
            <a:xfrm>
              <a:off x="406674" y="2470874"/>
              <a:ext cx="37084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THANK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691A45C-ED28-5140-8A2E-BC328E54010A}"/>
                </a:ext>
              </a:extLst>
            </p:cNvPr>
            <p:cNvSpPr txBox="1"/>
            <p:nvPr/>
          </p:nvSpPr>
          <p:spPr>
            <a:xfrm>
              <a:off x="1016635" y="3054192"/>
              <a:ext cx="3086100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YOU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15E0AD1-C432-834F-BB1D-5442A71085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778" y="2426907"/>
            <a:ext cx="5806221" cy="21639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6B22BC-78DF-C541-A1B5-6EE40F1B0146}"/>
              </a:ext>
            </a:extLst>
          </p:cNvPr>
          <p:cNvSpPr txBox="1"/>
          <p:nvPr userDrawn="1"/>
        </p:nvSpPr>
        <p:spPr>
          <a:xfrm>
            <a:off x="786956" y="2024443"/>
            <a:ext cx="46101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40"/>
              </a:lnSpc>
            </a:pPr>
            <a:r>
              <a:rPr lang="en-US" sz="2400" b="1">
                <a:solidFill>
                  <a:srgbClr val="009AD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Here For What</a:t>
            </a:r>
            <a:br>
              <a:rPr lang="en-US" sz="2400" b="1">
                <a:solidFill>
                  <a:srgbClr val="009ADB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>
                <a:solidFill>
                  <a:srgbClr val="009AD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Comes Next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846552-AFF7-C843-9B05-61433D708508}"/>
              </a:ext>
            </a:extLst>
          </p:cNvPr>
          <p:cNvSpPr txBox="1"/>
          <p:nvPr userDrawn="1"/>
        </p:nvSpPr>
        <p:spPr>
          <a:xfrm>
            <a:off x="1448212" y="4234686"/>
            <a:ext cx="4358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000" spc="150" baseline="0">
                <a:solidFill>
                  <a:srgbClr val="6C54A3"/>
                </a:solidFill>
              </a:rPr>
              <a:t>HERE FOR GOOD</a:t>
            </a:r>
            <a:endParaRPr lang="en-US" sz="2000" b="1" spc="150" baseline="0">
              <a:solidFill>
                <a:srgbClr val="6C54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6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648F-938C-4970-8C67-92D9C09483C9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AB63-BC57-404F-8D9D-F7F5C5D69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ight Triangle 6"/>
          <p:cNvSpPr/>
          <p:nvPr/>
        </p:nvSpPr>
        <p:spPr>
          <a:xfrm>
            <a:off x="3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99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648F-938C-4970-8C67-92D9C09483C9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AB63-BC57-404F-8D9D-F7F5C5D69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648F-938C-4970-8C67-92D9C09483C9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AB63-BC57-404F-8D9D-F7F5C5D699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648F-938C-4970-8C67-92D9C09483C9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AB63-BC57-404F-8D9D-F7F5C5D69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648F-938C-4970-8C67-92D9C09483C9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AB63-BC57-404F-8D9D-F7F5C5D69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648F-938C-4970-8C67-92D9C09483C9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AB63-BC57-404F-8D9D-F7F5C5D69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3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36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910" y="261917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648F-938C-4970-8C67-92D9C09483C9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F5AB63-BC57-404F-8D9D-F7F5C5D69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6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Right Triangle 8"/>
          <p:cNvSpPr/>
          <p:nvPr/>
        </p:nvSpPr>
        <p:spPr>
          <a:xfrm>
            <a:off x="3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/>
        </p:nvSpPr>
        <p:spPr>
          <a:xfrm>
            <a:off x="3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811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648F-938C-4970-8C67-92D9C09483C9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AB63-BC57-404F-8D9D-F7F5C5D69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1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>
          <a:xfrm>
            <a:off x="-3173" y="505155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88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254648F-938C-4970-8C67-92D9C09483C9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6F5AB63-BC57-404F-8D9D-F7F5C5D699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18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02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logo for a company&#10;&#10;Description automatically generated">
            <a:extLst>
              <a:ext uri="{FF2B5EF4-FFF2-40B4-BE49-F238E27FC236}">
                <a16:creationId xmlns:a16="http://schemas.microsoft.com/office/drawing/2014/main" id="{57A4C34E-F28E-B31E-B29F-BBBA2F566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49" y="688580"/>
            <a:ext cx="4786143" cy="20117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B1B45B-F83D-DA96-702B-1D8986F52F97}"/>
              </a:ext>
            </a:extLst>
          </p:cNvPr>
          <p:cNvSpPr txBox="1"/>
          <p:nvPr/>
        </p:nvSpPr>
        <p:spPr>
          <a:xfrm>
            <a:off x="5077812" y="5487553"/>
            <a:ext cx="660834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Affinis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Industry Summit</a:t>
            </a:r>
          </a:p>
        </p:txBody>
      </p:sp>
    </p:spTree>
    <p:extLst>
      <p:ext uri="{BB962C8B-B14F-4D97-AF65-F5344CB8AC3E}">
        <p14:creationId xmlns:p14="http://schemas.microsoft.com/office/powerpoint/2010/main" val="383867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F9E47-6651-50AE-D655-809523BA9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D4CEE1C-82F3-2DF9-07AC-A2F573823C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2" y="5354272"/>
            <a:ext cx="2691958" cy="1137014"/>
          </a:xfrm>
          <a:prstGeom prst="rect">
            <a:avLst/>
          </a:prstGeom>
        </p:spPr>
      </p:pic>
      <p:pic>
        <p:nvPicPr>
          <p:cNvPr id="10246" name="Picture 6" descr="ProjectLogos_Final-02">
            <a:extLst>
              <a:ext uri="{FF2B5EF4-FFF2-40B4-BE49-F238E27FC236}">
                <a16:creationId xmlns:a16="http://schemas.microsoft.com/office/drawing/2014/main" id="{496AE097-70D3-3082-9405-F63B42F22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634" y="622017"/>
            <a:ext cx="4401256" cy="391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D3687A-574A-E77B-D13D-4CCD555AF846}"/>
              </a:ext>
            </a:extLst>
          </p:cNvPr>
          <p:cNvSpPr txBox="1"/>
          <p:nvPr/>
        </p:nvSpPr>
        <p:spPr>
          <a:xfrm>
            <a:off x="4503058" y="5559475"/>
            <a:ext cx="708771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Kansas Development Update</a:t>
            </a:r>
          </a:p>
        </p:txBody>
      </p:sp>
    </p:spTree>
    <p:extLst>
      <p:ext uri="{BB962C8B-B14F-4D97-AF65-F5344CB8AC3E}">
        <p14:creationId xmlns:p14="http://schemas.microsoft.com/office/powerpoint/2010/main" val="312485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rophy on a blue background&#10;&#10;AI-generated content may be incorrect.">
            <a:extLst>
              <a:ext uri="{FF2B5EF4-FFF2-40B4-BE49-F238E27FC236}">
                <a16:creationId xmlns:a16="http://schemas.microsoft.com/office/drawing/2014/main" id="{A2AD3521-F94B-B98A-2CB5-508C9E060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13" y="1282"/>
            <a:ext cx="12191987" cy="68567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CCC37-6379-CB3E-23DD-CB288DB61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596C19-9C2B-8A55-3984-7035410784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32" y="5439481"/>
            <a:ext cx="2426329" cy="10248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A14AB0-A2F0-E8FE-06CC-824B597749A7}"/>
              </a:ext>
            </a:extLst>
          </p:cNvPr>
          <p:cNvSpPr txBox="1"/>
          <p:nvPr/>
        </p:nvSpPr>
        <p:spPr>
          <a:xfrm>
            <a:off x="5849998" y="5439481"/>
            <a:ext cx="554337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Leawood World Cup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56F458-5904-4101-AA94-8810D390E8AE}"/>
              </a:ext>
            </a:extLst>
          </p:cNvPr>
          <p:cNvSpPr txBox="1"/>
          <p:nvPr/>
        </p:nvSpPr>
        <p:spPr>
          <a:xfrm>
            <a:off x="747746" y="1013945"/>
            <a:ext cx="98343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004E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Small Business </a:t>
            </a:r>
            <a:r>
              <a:rPr lang="en-US" sz="3600" b="1" dirty="0">
                <a:solidFill>
                  <a:srgbClr val="004E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Readiness </a:t>
            </a:r>
            <a:r>
              <a:rPr lang="en-US" sz="3600" b="1" i="0" dirty="0">
                <a:solidFill>
                  <a:srgbClr val="004E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Grant Program</a:t>
            </a:r>
          </a:p>
          <a:p>
            <a:endParaRPr lang="en-US" sz="3600" b="1" dirty="0">
              <a:solidFill>
                <a:srgbClr val="004E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4E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Three-on-Three Recreational Soccer Tournament</a:t>
            </a:r>
          </a:p>
          <a:p>
            <a:endParaRPr lang="en-US" sz="3600" b="1" i="0" dirty="0">
              <a:solidFill>
                <a:srgbClr val="004E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4E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Watch Party</a:t>
            </a:r>
            <a:endParaRPr lang="en-US" sz="3600" b="1" i="0" dirty="0">
              <a:solidFill>
                <a:srgbClr val="004E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89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8159" y="2113177"/>
            <a:ext cx="6815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99CB24-5201-42CF-B6F5-D999136C66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2" y="5354272"/>
            <a:ext cx="2691958" cy="11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9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02EF5-7007-5AF7-7A8E-522FC24E7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1954C8F-F094-EC33-2BB5-7A301D593C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32" y="5439481"/>
            <a:ext cx="2426329" cy="10248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F0D9CB-C431-DCAF-99EB-ABEFB6F6077D}"/>
              </a:ext>
            </a:extLst>
          </p:cNvPr>
          <p:cNvSpPr txBox="1"/>
          <p:nvPr/>
        </p:nvSpPr>
        <p:spPr>
          <a:xfrm>
            <a:off x="4503058" y="5559475"/>
            <a:ext cx="708771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Kansas Development Update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5D7951-072F-E283-0B2B-72AFB9334B77}"/>
              </a:ext>
            </a:extLst>
          </p:cNvPr>
          <p:cNvSpPr txBox="1"/>
          <p:nvPr/>
        </p:nvSpPr>
        <p:spPr>
          <a:xfrm>
            <a:off x="601232" y="1307940"/>
            <a:ext cx="104410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Kansas City metropolitan area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continues to see healthy growth. In 2024, the metro added approximately 24,800 people — about a 1.11% increase.</a:t>
            </a:r>
          </a:p>
          <a:p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the Kansas side in particular, growth in Johnson County and neighboring municipalities positions Leawood in a very dynamic corridor.</a:t>
            </a:r>
          </a:p>
          <a:p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this matters: population growth drives demand for housing, retail, services; competition is intensifying across suburbs.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500A76-626A-5DDB-AB69-2DE6F7B8564F}"/>
              </a:ext>
            </a:extLst>
          </p:cNvPr>
          <p:cNvSpPr txBox="1"/>
          <p:nvPr/>
        </p:nvSpPr>
        <p:spPr>
          <a:xfrm>
            <a:off x="601232" y="423402"/>
            <a:ext cx="6632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Fast Facts – Kansas City Metro </a:t>
            </a:r>
          </a:p>
        </p:txBody>
      </p:sp>
    </p:spTree>
    <p:extLst>
      <p:ext uri="{BB962C8B-B14F-4D97-AF65-F5344CB8AC3E}">
        <p14:creationId xmlns:p14="http://schemas.microsoft.com/office/powerpoint/2010/main" val="157113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B26753-D334-4213-A760-D384AFA5F7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32" y="5439481"/>
            <a:ext cx="2426329" cy="10248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43D273-D6A7-41D2-B689-A7ED60B912AC}"/>
              </a:ext>
            </a:extLst>
          </p:cNvPr>
          <p:cNvSpPr txBox="1"/>
          <p:nvPr/>
        </p:nvSpPr>
        <p:spPr>
          <a:xfrm>
            <a:off x="4503058" y="5559475"/>
            <a:ext cx="708771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Kansas Development Update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4F3598-3FE5-F954-B117-D6EBD6500B49}"/>
              </a:ext>
            </a:extLst>
          </p:cNvPr>
          <p:cNvSpPr txBox="1"/>
          <p:nvPr/>
        </p:nvSpPr>
        <p:spPr>
          <a:xfrm>
            <a:off x="875492" y="1205441"/>
            <a:ext cx="10441016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Population: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34,500 people (2024)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Median Household Income: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$184,976 (2023)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Capita Income: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About $108,619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 Values/Housing: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median home value of $620,400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Education: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75.1% hold a bachelor’s degree or higher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Poverty: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2.5% below the poverty line, much below regional averages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40E459-0FE6-790C-3FDE-0DFF684851A0}"/>
              </a:ext>
            </a:extLst>
          </p:cNvPr>
          <p:cNvSpPr txBox="1"/>
          <p:nvPr/>
        </p:nvSpPr>
        <p:spPr>
          <a:xfrm>
            <a:off x="601232" y="423402"/>
            <a:ext cx="8564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Fast Facts – Leawood</a:t>
            </a:r>
          </a:p>
        </p:txBody>
      </p:sp>
    </p:spTree>
    <p:extLst>
      <p:ext uri="{BB962C8B-B14F-4D97-AF65-F5344CB8AC3E}">
        <p14:creationId xmlns:p14="http://schemas.microsoft.com/office/powerpoint/2010/main" val="256583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4C1C4-6292-023E-4429-02A3FD35D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B2050C-C03E-8807-5C8E-4FBF66ABE610}"/>
              </a:ext>
            </a:extLst>
          </p:cNvPr>
          <p:cNvSpPr txBox="1"/>
          <p:nvPr/>
        </p:nvSpPr>
        <p:spPr>
          <a:xfrm>
            <a:off x="2688159" y="2113177"/>
            <a:ext cx="6815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Active Projects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A8A79C-1548-C472-F888-5F040CBDE9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2" y="5354272"/>
            <a:ext cx="2691958" cy="11370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A3A3C5-F3FE-4159-FF03-7190670902E4}"/>
              </a:ext>
            </a:extLst>
          </p:cNvPr>
          <p:cNvSpPr txBox="1"/>
          <p:nvPr/>
        </p:nvSpPr>
        <p:spPr>
          <a:xfrm>
            <a:off x="4503058" y="5559475"/>
            <a:ext cx="708771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Kansas Development Update</a:t>
            </a:r>
          </a:p>
        </p:txBody>
      </p:sp>
    </p:spTree>
    <p:extLst>
      <p:ext uri="{BB962C8B-B14F-4D97-AF65-F5344CB8AC3E}">
        <p14:creationId xmlns:p14="http://schemas.microsoft.com/office/powerpoint/2010/main" val="403693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31230-827E-90AD-BEC6-91598D76A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4056DD-EE59-2A6F-F137-EB7458BED2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32" y="5439481"/>
            <a:ext cx="2426329" cy="10248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2C9790-30D2-047C-3292-8C5788F4E0A6}"/>
              </a:ext>
            </a:extLst>
          </p:cNvPr>
          <p:cNvSpPr txBox="1"/>
          <p:nvPr/>
        </p:nvSpPr>
        <p:spPr>
          <a:xfrm>
            <a:off x="4503058" y="5559475"/>
            <a:ext cx="708771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Kansas Development Update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6D7BA5-7DC5-2A4D-96A3-A618FFE82ECE}"/>
              </a:ext>
            </a:extLst>
          </p:cNvPr>
          <p:cNvSpPr txBox="1"/>
          <p:nvPr/>
        </p:nvSpPr>
        <p:spPr>
          <a:xfrm>
            <a:off x="601232" y="1238492"/>
            <a:ext cx="95232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East of Mission Road Near 133rd Street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Type: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Residential &amp; Mixed-Use neighborhood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Size: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Upscale single-family homes, twin villas, and integrated green space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Details: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Maintenance-provided homes with walkable amenities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Status: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Phased build-out underway; units available and under construction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8BFB2F-EC15-297F-8400-3CF48C2099B1}"/>
              </a:ext>
            </a:extLst>
          </p:cNvPr>
          <p:cNvSpPr txBox="1"/>
          <p:nvPr/>
        </p:nvSpPr>
        <p:spPr>
          <a:xfrm>
            <a:off x="601232" y="423402"/>
            <a:ext cx="1064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East Village of Leawood</a:t>
            </a:r>
          </a:p>
        </p:txBody>
      </p:sp>
    </p:spTree>
    <p:extLst>
      <p:ext uri="{BB962C8B-B14F-4D97-AF65-F5344CB8AC3E}">
        <p14:creationId xmlns:p14="http://schemas.microsoft.com/office/powerpoint/2010/main" val="88999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AEBA9-4217-C3B6-32F3-F86D41675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939DD8-70C1-656E-195D-A11AC9B2CE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32" y="5439481"/>
            <a:ext cx="2426329" cy="10248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634910-6C54-5B5A-8B05-8C9A989E324F}"/>
              </a:ext>
            </a:extLst>
          </p:cNvPr>
          <p:cNvSpPr txBox="1"/>
          <p:nvPr/>
        </p:nvSpPr>
        <p:spPr>
          <a:xfrm>
            <a:off x="4503058" y="5559475"/>
            <a:ext cx="708771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Kansas Development Update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145A6E-DD4C-7F9B-B705-50B8C811B026}"/>
              </a:ext>
            </a:extLst>
          </p:cNvPr>
          <p:cNvSpPr txBox="1"/>
          <p:nvPr/>
        </p:nvSpPr>
        <p:spPr>
          <a:xfrm>
            <a:off x="601232" y="1238492"/>
            <a:ext cx="95232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119th Street and Nall Avenue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Type: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Retail repositioning / potential mixed-use infill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Size: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550,000 sq. ft. across both properties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Details: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Acquired by Federal Realty Investment Trust to redevelop and re-tenant existing centers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2B1E2D-5289-63AC-99FD-693B1E419E00}"/>
              </a:ext>
            </a:extLst>
          </p:cNvPr>
          <p:cNvSpPr txBox="1"/>
          <p:nvPr/>
        </p:nvSpPr>
        <p:spPr>
          <a:xfrm>
            <a:off x="601232" y="423402"/>
            <a:ext cx="1064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Town Center Plaza &amp; Crossing Redevelopment</a:t>
            </a:r>
          </a:p>
        </p:txBody>
      </p:sp>
    </p:spTree>
    <p:extLst>
      <p:ext uri="{BB962C8B-B14F-4D97-AF65-F5344CB8AC3E}">
        <p14:creationId xmlns:p14="http://schemas.microsoft.com/office/powerpoint/2010/main" val="366294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3C62C-4DC2-820A-DE18-72222EFA5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76A2620-ED17-4DD3-4DB1-BE2113111A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32" y="5439481"/>
            <a:ext cx="2426329" cy="10248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35436B-F899-95E9-1A52-43278B23164B}"/>
              </a:ext>
            </a:extLst>
          </p:cNvPr>
          <p:cNvSpPr txBox="1"/>
          <p:nvPr/>
        </p:nvSpPr>
        <p:spPr>
          <a:xfrm>
            <a:off x="4503058" y="5559475"/>
            <a:ext cx="708771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Kansas Development Update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1AB3F8-33BD-020D-83CC-608ED1FC3545}"/>
              </a:ext>
            </a:extLst>
          </p:cNvPr>
          <p:cNvSpPr txBox="1"/>
          <p:nvPr/>
        </p:nvSpPr>
        <p:spPr>
          <a:xfrm>
            <a:off x="601232" y="1238492"/>
            <a:ext cx="104410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Southwest corner of 135th Street &amp; Mission Road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Type: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Mixed-use development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Size: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Approximately 300 apartment units + retail and office space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Details: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Designed as a walkable live-work-play node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Status: 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Timeline Extended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67382-3B93-A54A-3966-4B7D1A860B5D}"/>
              </a:ext>
            </a:extLst>
          </p:cNvPr>
          <p:cNvSpPr txBox="1"/>
          <p:nvPr/>
        </p:nvSpPr>
        <p:spPr>
          <a:xfrm>
            <a:off x="601232" y="423402"/>
            <a:ext cx="3808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Oxford Promenade</a:t>
            </a:r>
          </a:p>
        </p:txBody>
      </p:sp>
    </p:spTree>
    <p:extLst>
      <p:ext uri="{BB962C8B-B14F-4D97-AF65-F5344CB8AC3E}">
        <p14:creationId xmlns:p14="http://schemas.microsoft.com/office/powerpoint/2010/main" val="31189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D8E01-A248-0445-A97E-DCA5C6CD2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E03B92-C884-33B2-407C-F0C4B943E9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32" y="5439481"/>
            <a:ext cx="2426329" cy="10248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837916-EFE5-AAE4-F185-B4D438CE690C}"/>
              </a:ext>
            </a:extLst>
          </p:cNvPr>
          <p:cNvSpPr txBox="1"/>
          <p:nvPr/>
        </p:nvSpPr>
        <p:spPr>
          <a:xfrm>
            <a:off x="4503058" y="5559475"/>
            <a:ext cx="708771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Kansas Development Update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87E24-01E5-98DA-4356-D593C75E7D2B}"/>
              </a:ext>
            </a:extLst>
          </p:cNvPr>
          <p:cNvSpPr txBox="1"/>
          <p:nvPr/>
        </p:nvSpPr>
        <p:spPr>
          <a:xfrm>
            <a:off x="601232" y="1238492"/>
            <a:ext cx="40368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Mixed-Use Development at State Line Road &amp; College Boulevard:</a:t>
            </a:r>
          </a:p>
          <a:p>
            <a:endParaRPr lang="en-US" sz="2400" b="1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1,482,000 square feet over 32.4 acres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Eleven Buildings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D59B08-0121-09AD-2BBA-005CDB960E5A}"/>
              </a:ext>
            </a:extLst>
          </p:cNvPr>
          <p:cNvSpPr txBox="1"/>
          <p:nvPr/>
        </p:nvSpPr>
        <p:spPr>
          <a:xfrm>
            <a:off x="601232" y="423402"/>
            <a:ext cx="3808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Hallbrook</a:t>
            </a:r>
            <a:r>
              <a:rPr lang="en-US" sz="36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North</a:t>
            </a:r>
          </a:p>
        </p:txBody>
      </p:sp>
      <p:pic>
        <p:nvPicPr>
          <p:cNvPr id="4" name="Picture 3" descr="A map of a town&#10;&#10;AI-generated content may be incorrect.">
            <a:extLst>
              <a:ext uri="{FF2B5EF4-FFF2-40B4-BE49-F238E27FC236}">
                <a16:creationId xmlns:a16="http://schemas.microsoft.com/office/drawing/2014/main" id="{7A5A7F51-C920-46DA-F017-097CC0353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71" y="328135"/>
            <a:ext cx="66548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9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214A7-8AF2-7F50-0C30-552D4CABE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B45669-2871-34F0-9F7C-3FD89BD137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32" y="5439481"/>
            <a:ext cx="2426329" cy="10248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C338C0-8803-3DB0-2871-B8E579D85725}"/>
              </a:ext>
            </a:extLst>
          </p:cNvPr>
          <p:cNvSpPr txBox="1"/>
          <p:nvPr/>
        </p:nvSpPr>
        <p:spPr>
          <a:xfrm>
            <a:off x="4503058" y="5559475"/>
            <a:ext cx="708771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Kansas Development Update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802D7C-E565-D011-4601-9C8B7DFEA53A}"/>
              </a:ext>
            </a:extLst>
          </p:cNvPr>
          <p:cNvSpPr txBox="1"/>
          <p:nvPr/>
        </p:nvSpPr>
        <p:spPr>
          <a:xfrm>
            <a:off x="601232" y="1069733"/>
            <a:ext cx="1044101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Includes: </a:t>
            </a:r>
          </a:p>
          <a:p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857,000 sq. ft. of office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65,000 sq. ft. hotel with 145 rooms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10,000 sq. ft. event center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499,000 sq. ft. of residential with 400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6,000 sq. ft. retreat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14,000 sq. ft. daycare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16,000 sq. ft. of retail;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ten-foot-wide trail connection to Leawood City Park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40A8C-0BEA-CF78-A804-58CCD4630930}"/>
              </a:ext>
            </a:extLst>
          </p:cNvPr>
          <p:cNvSpPr txBox="1"/>
          <p:nvPr/>
        </p:nvSpPr>
        <p:spPr>
          <a:xfrm>
            <a:off x="601232" y="423402"/>
            <a:ext cx="3808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Hallbrook</a:t>
            </a:r>
            <a:r>
              <a:rPr lang="en-US" sz="36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North</a:t>
            </a:r>
          </a:p>
        </p:txBody>
      </p:sp>
      <p:pic>
        <p:nvPicPr>
          <p:cNvPr id="4" name="Picture 3" descr="Aerial view of a large building&#10;&#10;AI-generated content may be incorrect.">
            <a:extLst>
              <a:ext uri="{FF2B5EF4-FFF2-40B4-BE49-F238E27FC236}">
                <a16:creationId xmlns:a16="http://schemas.microsoft.com/office/drawing/2014/main" id="{3FE14545-CB85-4CF5-E728-8ADD650CB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257" y="746567"/>
            <a:ext cx="4627379" cy="3000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3083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ustom 5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004E99"/>
      </a:accent2>
      <a:accent3>
        <a:srgbClr val="00B2EE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v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ank yo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0DC3766DAD164694028C9794E2619F" ma:contentTypeVersion="19" ma:contentTypeDescription="Create a new document." ma:contentTypeScope="" ma:versionID="4a0d55d94f48fe91386659876cd44b6d">
  <xsd:schema xmlns:xsd="http://www.w3.org/2001/XMLSchema" xmlns:xs="http://www.w3.org/2001/XMLSchema" xmlns:p="http://schemas.microsoft.com/office/2006/metadata/properties" xmlns:ns2="579d0428-1d7b-4895-b0d4-ec3bf51203bf" xmlns:ns3="89a35340-dd71-47dd-b13c-af5b8250055a" targetNamespace="http://schemas.microsoft.com/office/2006/metadata/properties" ma:root="true" ma:fieldsID="d2d19c878bff01c80786f3d101796cd1" ns2:_="" ns3:_="">
    <xsd:import namespace="579d0428-1d7b-4895-b0d4-ec3bf51203bf"/>
    <xsd:import namespace="89a35340-dd71-47dd-b13c-af5b8250055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d0428-1d7b-4895-b0d4-ec3bf51203b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57cb06b-264d-4dc5-8f6c-d501f127443f}" ma:internalName="TaxCatchAll" ma:showField="CatchAllData" ma:web="579d0428-1d7b-4895-b0d4-ec3bf51203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a35340-dd71-47dd-b13c-af5b825005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090fc96-b91d-450a-8c79-7b8f28ead8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a35340-dd71-47dd-b13c-af5b8250055a">
      <Terms xmlns="http://schemas.microsoft.com/office/infopath/2007/PartnerControls"/>
    </lcf76f155ced4ddcb4097134ff3c332f>
    <TaxCatchAll xmlns="579d0428-1d7b-4895-b0d4-ec3bf51203bf" xsi:nil="true"/>
    <MediaLengthInSeconds xmlns="89a35340-dd71-47dd-b13c-af5b8250055a" xsi:nil="true"/>
    <SharedWithUsers xmlns="579d0428-1d7b-4895-b0d4-ec3bf51203bf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AC6B87B-FB5F-45E4-BA09-99BCD3CEF3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9d0428-1d7b-4895-b0d4-ec3bf51203bf"/>
    <ds:schemaRef ds:uri="89a35340-dd71-47dd-b13c-af5b82500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3365BB-85DE-4856-A191-013E69E697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42FA87-7465-4721-95D5-5F7E5553EEA7}">
  <ds:schemaRefs>
    <ds:schemaRef ds:uri="http://schemas.microsoft.com/office/2006/metadata/properties"/>
    <ds:schemaRef ds:uri="http://schemas.microsoft.com/office/infopath/2007/PartnerControls"/>
    <ds:schemaRef ds:uri="89a35340-dd71-47dd-b13c-af5b8250055a"/>
    <ds:schemaRef ds:uri="579d0428-1d7b-4895-b0d4-ec3bf51203b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1889</TotalTime>
  <Words>407</Words>
  <Application>Microsoft Office PowerPoint</Application>
  <PresentationFormat>Widescreen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Wingdings</vt:lpstr>
      <vt:lpstr>Verdana</vt:lpstr>
      <vt:lpstr>Franklin Gothic Medium</vt:lpstr>
      <vt:lpstr>Franklin Gothic Book</vt:lpstr>
      <vt:lpstr>Arial</vt:lpstr>
      <vt:lpstr>Calibri</vt:lpstr>
      <vt:lpstr>Angles</vt:lpstr>
      <vt:lpstr>1_Cover</vt:lpstr>
      <vt:lpstr>Thank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Brecklyn Bolan</dc:creator>
  <cp:lastModifiedBy>Stephanie Meyer</cp:lastModifiedBy>
  <cp:revision>12</cp:revision>
  <cp:lastPrinted>2016-07-12T13:52:23Z</cp:lastPrinted>
  <dcterms:created xsi:type="dcterms:W3CDTF">2016-02-03T17:05:42Z</dcterms:created>
  <dcterms:modified xsi:type="dcterms:W3CDTF">2025-10-06T01:43:14Z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15504800</vt:r8>
  </property>
  <property fmtid="{D5CDD505-2E9C-101B-9397-08002B2CF9AE}" pid="3" name="ContentTypeId">
    <vt:lpwstr>0x010100B00DC3766DAD164694028C9794E2619F</vt:lpwstr>
  </property>
  <property fmtid="{D5CDD505-2E9C-101B-9397-08002B2CF9AE}" pid="4" name="MediaServiceImageTags">
    <vt:lpwstr/>
  </property>
  <property fmtid="{D5CDD505-2E9C-101B-9397-08002B2CF9AE}" pid="5" name="ComplianceAssetId">
    <vt:lpwstr/>
  </property>
  <property fmtid="{D5CDD505-2E9C-101B-9397-08002B2CF9AE}" pid="6" name="TriggerFlowInfo">
    <vt:lpwstr/>
  </property>
  <property fmtid="{D5CDD505-2E9C-101B-9397-08002B2CF9AE}" pid="7" name="_ExtendedDescription">
    <vt:lpwstr/>
  </property>
</Properties>
</file>